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  <p:sldMasterId id="2147483706" r:id="rId2"/>
    <p:sldMasterId id="2147483707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7" r:id="rId12"/>
    <p:sldId id="264" r:id="rId13"/>
    <p:sldId id="265" r:id="rId14"/>
    <p:sldId id="266" r:id="rId15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7"/>
      <p:bold r:id="rId18"/>
      <p:italic r:id="rId19"/>
      <p:boldItalic r:id="rId20"/>
    </p:embeddedFont>
    <p:embeddedFont>
      <p:font typeface="Helvetica Neue Light" panose="02000403000000020004" pitchFamily="2" charset="0"/>
      <p:regular r:id="rId21"/>
      <p:bold r:id="rId22"/>
      <p:italic r:id="rId23"/>
      <p:boldItalic r:id="rId24"/>
    </p:embeddedFont>
    <p:embeddedFont>
      <p:font typeface="Montserrat" pitchFamily="2" charset="77"/>
      <p:regular r:id="rId25"/>
      <p:bold r:id="rId26"/>
      <p:italic r:id="rId27"/>
      <p:boldItalic r:id="rId28"/>
    </p:embeddedFont>
    <p:embeddedFont>
      <p:font typeface="Montserrat Medium" pitchFamily="2" charset="77"/>
      <p:regular r:id="rId29"/>
      <p:bold r:id="rId30"/>
      <p:italic r:id="rId31"/>
      <p:boldItalic r:id="rId32"/>
    </p:embeddedFont>
    <p:embeddedFont>
      <p:font typeface="Montserrat SemiBold" pitchFamily="2" charset="77"/>
      <p:regular r:id="rId33"/>
      <p:bold r:id="rId34"/>
      <p:italic r:id="rId35"/>
      <p:boldItalic r:id="rId36"/>
    </p:embeddedFont>
    <p:embeddedFont>
      <p:font typeface="Roboto" panose="02000000000000000000" pitchFamily="2" charset="0"/>
      <p:regular r:id="rId37"/>
      <p:bold r:id="rId38"/>
      <p:italic r:id="rId39"/>
      <p:boldItalic r:id="rId40"/>
    </p:embeddedFont>
    <p:embeddedFont>
      <p:font typeface="Roboto Medium" panose="02000000000000000000" pitchFamily="2" charset="0"/>
      <p:regular r:id="rId41"/>
      <p:bold r:id="rId42"/>
      <p:italic r:id="rId43"/>
      <p:boldItalic r:id="rId44"/>
    </p:embeddedFont>
    <p:embeddedFont>
      <p:font typeface="Roboto Slab" pitchFamily="2" charset="0"/>
      <p:regular r:id="rId45"/>
      <p:bold r:id="rId46"/>
    </p:embeddedFont>
    <p:embeddedFont>
      <p:font typeface="Roboto Slab Regular" pitchFamily="2" charset="0"/>
      <p:regular r:id="rId47"/>
      <p:bold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ofía Dalpont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87"/>
  </p:normalViewPr>
  <p:slideViewPr>
    <p:cSldViewPr snapToGrid="0">
      <p:cViewPr varScale="1">
        <p:scale>
          <a:sx n="139" d="100"/>
          <a:sy n="139" d="100"/>
        </p:scale>
        <p:origin x="744" y="176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font" Target="fonts/font31.fntdata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1" Type="http://schemas.openxmlformats.org/officeDocument/2006/relationships/slide" Target="slides/slide8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font" Target="fonts/font29.fntdata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font" Target="fonts/font28.fntdata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48" Type="http://schemas.openxmlformats.org/officeDocument/2006/relationships/font" Target="fonts/font32.fntdata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font" Target="fonts/font30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4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7-09T07:48:14.544" idx="1">
    <p:pos x="1484" y="761"/>
    <p:text>+sofia@ironhack.com change diagram for the new one!
_Assigned to you_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7-09T07:56:24.955" idx="2">
    <p:pos x="6000" y="0"/>
    <p:text>+himanshu.aggarwal@ironhack.com can you dcescribe what tool you use for the different things (bullets: machine learning, etl, querying, visualization, etc.)
_Assigned to Himanshu Aggarwal_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b19b38507_0_2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b19b38507_0_2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9e3d645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9e3d645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bd2b224f4_0_1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8bd2b224f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c7f726813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c7f726813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11aa28f1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11aa28f1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bd2b224f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bd2b224f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9e3d6458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9e3d6458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5ef0c0354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5ef0c0354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9f3c7e9f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9f3c7e9fc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bd2b224f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bd2b224f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bd2b224f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bd2b224f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9214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" name="Google Shape;62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l="17192" r="17186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" name="Google Shape;103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" name="Google Shape;128;p3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l="17602" t="1333" r="17989" b="134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l="26005" t="16689" r="30257" b="16683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l="10533" r="1685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l="16002" r="15784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1" name="Google Shape;201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8" name="Google Shape;208;p47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Google Shape;209;p4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 type="title">
  <p:cSld name="TITLE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6" name="Google Shape;216;p49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7" name="Google Shape;217;p4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e" type="tx">
  <p:cSld name="TITLE_AND_BOD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>
            <a:spLocks noGrp="1"/>
          </p:cNvSpPr>
          <p:nvPr>
            <p:ph type="pic" idx="2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0" name="Google Shape;220;p50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1" name="Google Shape;221;p50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2" name="Google Shape;222;p5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Centré">
  <p:cSld name="Titre - Centré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5" name="Google Shape;225;p5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e">
  <p:cSld name="Photo - Vertical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2"/>
          <p:cNvSpPr>
            <a:spLocks noGrp="1"/>
          </p:cNvSpPr>
          <p:nvPr>
            <p:ph type="pic" idx="2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8" name="Google Shape;228;p52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9" name="Google Shape;229;p52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0" name="Google Shape;230;p5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Haut">
  <p:cSld name="Titre - Hau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3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3" name="Google Shape;233;p5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puces">
  <p:cSld name="Titre et puces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4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6" name="Google Shape;236;p54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7" name="Google Shape;237;p5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, puces et photo">
  <p:cSld name="Titre, puces et photo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5"/>
          <p:cNvSpPr>
            <a:spLocks noGrp="1"/>
          </p:cNvSpPr>
          <p:nvPr>
            <p:ph type="pic" idx="2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0" name="Google Shape;240;p55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1" name="Google Shape;241;p55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2" name="Google Shape;242;p5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ces">
  <p:cSld name="Puces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6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5" name="Google Shape;245;p5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 photos">
  <p:cSld name="3 photos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7"/>
          <p:cNvSpPr>
            <a:spLocks noGrp="1"/>
          </p:cNvSpPr>
          <p:nvPr>
            <p:ph type="pic" idx="2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8" name="Google Shape;248;p57"/>
          <p:cNvSpPr>
            <a:spLocks noGrp="1"/>
          </p:cNvSpPr>
          <p:nvPr>
            <p:ph type="pic" idx="3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9" name="Google Shape;249;p57"/>
          <p:cNvSpPr>
            <a:spLocks noGrp="1"/>
          </p:cNvSpPr>
          <p:nvPr>
            <p:ph type="pic" idx="4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0" name="Google Shape;250;p5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">
  <p:cSld name="Cita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8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3" name="Google Shape;253;p58"/>
          <p:cNvSpPr txBox="1">
            <a:spLocks noGrp="1"/>
          </p:cNvSpPr>
          <p:nvPr>
            <p:ph type="body" idx="2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4" name="Google Shape;254;p5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7" name="Google Shape;257;p5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rge">
  <p:cSld name="Vierge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2" name="Google Shape;212;p48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3" name="Google Shape;213;p4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1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DATA ANALYTICS BOOTCAMP | IRONHACK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61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Intro to Data Analytics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61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350" y="1626875"/>
            <a:ext cx="37052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9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ETL: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Querying: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 err="1">
                <a:latin typeface="Montserrat"/>
                <a:ea typeface="Montserrat"/>
                <a:cs typeface="Montserrat"/>
                <a:sym typeface="Montserrat"/>
              </a:rPr>
              <a:t>rocessing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err="1">
                <a:latin typeface="Montserrat"/>
                <a:ea typeface="Montserrat"/>
                <a:cs typeface="Montserrat"/>
                <a:sym typeface="Montserrat"/>
              </a:rPr>
              <a:t>Visualisation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: </a:t>
            </a: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Machine Learning:</a:t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69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Different Tools </a:t>
            </a: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different purposes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69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 O N T H L Y  G L O B A L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70"/>
          <p:cNvGrpSpPr/>
          <p:nvPr/>
        </p:nvGrpSpPr>
        <p:grpSpPr>
          <a:xfrm>
            <a:off x="414325" y="3412928"/>
            <a:ext cx="3105600" cy="728940"/>
            <a:chOff x="920500" y="3708153"/>
            <a:chExt cx="3105600" cy="728940"/>
          </a:xfrm>
        </p:grpSpPr>
        <p:sp>
          <p:nvSpPr>
            <p:cNvPr id="364" name="Google Shape;364;p70"/>
            <p:cNvSpPr txBox="1"/>
            <p:nvPr/>
          </p:nvSpPr>
          <p:spPr>
            <a:xfrm>
              <a:off x="920500" y="3708153"/>
              <a:ext cx="31056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lang="en" sz="3000" b="1">
                  <a:solidFill>
                    <a:srgbClr val="E17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sz="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5" name="Google Shape;365;p70"/>
            <p:cNvSpPr txBox="1"/>
            <p:nvPr/>
          </p:nvSpPr>
          <p:spPr>
            <a:xfrm>
              <a:off x="1794022" y="4246594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sz="5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66" name="Google Shape;366;p70"/>
          <p:cNvGrpSpPr/>
          <p:nvPr/>
        </p:nvGrpSpPr>
        <p:grpSpPr>
          <a:xfrm>
            <a:off x="884875" y="906400"/>
            <a:ext cx="2164500" cy="728944"/>
            <a:chOff x="1298675" y="698675"/>
            <a:chExt cx="2164500" cy="728944"/>
          </a:xfrm>
        </p:grpSpPr>
        <p:sp>
          <p:nvSpPr>
            <p:cNvPr id="367" name="Google Shape;367;p70"/>
            <p:cNvSpPr txBox="1"/>
            <p:nvPr/>
          </p:nvSpPr>
          <p:spPr>
            <a:xfrm>
              <a:off x="1298675" y="698675"/>
              <a:ext cx="2164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lang="en" sz="3000" b="1">
                  <a:solidFill>
                    <a:srgbClr val="E17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</a:t>
              </a:r>
              <a:endParaRPr sz="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8" name="Google Shape;368;p70"/>
            <p:cNvSpPr txBox="1"/>
            <p:nvPr/>
          </p:nvSpPr>
          <p:spPr>
            <a:xfrm>
              <a:off x="1701672" y="1237119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sz="5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69" name="Google Shape;369;p7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7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450" y="2989737"/>
            <a:ext cx="4360500" cy="15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2175" y="461648"/>
            <a:ext cx="4653050" cy="161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70"/>
          <p:cNvCxnSpPr/>
          <p:nvPr/>
        </p:nvCxnSpPr>
        <p:spPr>
          <a:xfrm>
            <a:off x="534850" y="2544400"/>
            <a:ext cx="8029800" cy="0"/>
          </a:xfrm>
          <a:prstGeom prst="straightConnector1">
            <a:avLst/>
          </a:prstGeom>
          <a:noFill/>
          <a:ln w="19050" cap="flat" cmpd="sng">
            <a:solidFill>
              <a:srgbClr val="F2747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2"/>
          <p:cNvSpPr txBox="1"/>
          <p:nvPr/>
        </p:nvSpPr>
        <p:spPr>
          <a:xfrm>
            <a:off x="3998738" y="1501144"/>
            <a:ext cx="4338900" cy="23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Montserrat Medium"/>
              <a:buAutoNum type="arabicPeriod"/>
            </a:pPr>
            <a:r>
              <a:rPr lang="en" sz="2000" dirty="0">
                <a:latin typeface="Montserrat Medium"/>
                <a:ea typeface="Montserrat Medium"/>
                <a:cs typeface="Montserrat Medium"/>
                <a:sym typeface="Montserrat Medium"/>
              </a:rPr>
              <a:t>Why Data</a:t>
            </a:r>
            <a:endParaRPr sz="20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 dirty="0">
                <a:latin typeface="Montserrat Medium"/>
                <a:ea typeface="Montserrat Medium"/>
                <a:cs typeface="Montserrat Medium"/>
                <a:sym typeface="Montserrat Medium"/>
              </a:rPr>
              <a:t>Data Analyst: the skill</a:t>
            </a:r>
            <a:endParaRPr sz="20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 dirty="0">
                <a:latin typeface="Montserrat Medium"/>
                <a:ea typeface="Montserrat Medium"/>
                <a:cs typeface="Montserrat Medium"/>
                <a:sym typeface="Montserrat Medium"/>
              </a:rPr>
              <a:t>Types of Data Analysis</a:t>
            </a:r>
            <a:endParaRPr sz="20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 dirty="0">
                <a:latin typeface="Montserrat Medium"/>
                <a:ea typeface="Montserrat Medium"/>
                <a:cs typeface="Montserrat Medium"/>
                <a:sym typeface="Montserrat Medium"/>
              </a:rPr>
              <a:t>Architecture</a:t>
            </a:r>
            <a:endParaRPr sz="20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 dirty="0">
                <a:latin typeface="Montserrat Medium"/>
                <a:ea typeface="Montserrat Medium"/>
                <a:cs typeface="Montserrat Medium"/>
                <a:sym typeface="Montserrat Medium"/>
              </a:rPr>
              <a:t>Workflow</a:t>
            </a:r>
            <a:endParaRPr sz="2000" dirty="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457200" lvl="0" indent="-355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 Medium"/>
              <a:buAutoNum type="arabicPeriod"/>
            </a:pPr>
            <a:r>
              <a:rPr lang="en" sz="2000" dirty="0">
                <a:latin typeface="Montserrat Medium"/>
                <a:ea typeface="Montserrat Medium"/>
                <a:cs typeface="Montserrat Medium"/>
                <a:sym typeface="Montserrat Medium"/>
              </a:rPr>
              <a:t>Arsenal</a:t>
            </a:r>
            <a:endParaRPr sz="2000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2000" dirty="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72" name="Google Shape;272;p62"/>
          <p:cNvSpPr txBox="1"/>
          <p:nvPr/>
        </p:nvSpPr>
        <p:spPr>
          <a:xfrm>
            <a:off x="3907193" y="807344"/>
            <a:ext cx="40212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sz="23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62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8125" y="1127525"/>
            <a:ext cx="2838425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62"/>
          <p:cNvSpPr txBox="1"/>
          <p:nvPr/>
        </p:nvSpPr>
        <p:spPr>
          <a:xfrm>
            <a:off x="1240725" y="2019950"/>
            <a:ext cx="1629900" cy="9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Put an image about the data process</a:t>
            </a:r>
            <a:endParaRPr dirty="0"/>
          </a:p>
        </p:txBody>
      </p:sp>
      <p:pic>
        <p:nvPicPr>
          <p:cNvPr id="276" name="Google Shape;276;p62"/>
          <p:cNvPicPr preferRelativeResize="0"/>
          <p:nvPr/>
        </p:nvPicPr>
        <p:blipFill rotWithShape="1">
          <a:blip r:embed="rId5">
            <a:alphaModFix/>
          </a:blip>
          <a:srcRect l="30634" t="28212" r="27977" b="14010"/>
          <a:stretch/>
        </p:blipFill>
        <p:spPr>
          <a:xfrm>
            <a:off x="768125" y="1127525"/>
            <a:ext cx="2838426" cy="297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63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2" name="Google Shape;282;p63"/>
          <p:cNvSpPr txBox="1">
            <a:spLocks noGrp="1"/>
          </p:cNvSpPr>
          <p:nvPr>
            <p:ph type="title" idx="4294967295"/>
          </p:nvPr>
        </p:nvSpPr>
        <p:spPr>
          <a:xfrm>
            <a:off x="2065625" y="2245500"/>
            <a:ext cx="5055900" cy="19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INFORMATION</a:t>
            </a:r>
            <a:endParaRPr sz="5000" b="1" dirty="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IS MONEY</a:t>
            </a:r>
            <a:endParaRPr sz="5000" b="1" dirty="0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3" name="Google Shape;283;p63"/>
          <p:cNvSpPr txBox="1">
            <a:spLocks noGrp="1"/>
          </p:cNvSpPr>
          <p:nvPr>
            <p:ph type="title" idx="4294967295"/>
          </p:nvPr>
        </p:nvSpPr>
        <p:spPr>
          <a:xfrm>
            <a:off x="1302300" y="1258525"/>
            <a:ext cx="5865000" cy="19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</a:t>
            </a:r>
            <a:endParaRPr sz="5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IS INFORMATION</a:t>
            </a:r>
            <a:endParaRPr sz="5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4" name="Google Shape;284;p63"/>
          <p:cNvSpPr txBox="1"/>
          <p:nvPr/>
        </p:nvSpPr>
        <p:spPr>
          <a:xfrm>
            <a:off x="7259675" y="2993425"/>
            <a:ext cx="10617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>
                <a:latin typeface="Roboto"/>
                <a:ea typeface="Roboto"/>
                <a:cs typeface="Roboto"/>
                <a:sym typeface="Roboto"/>
              </a:rPr>
              <a:t>💸</a:t>
            </a:r>
            <a:endParaRPr sz="50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4"/>
          <p:cNvSpPr txBox="1"/>
          <p:nvPr/>
        </p:nvSpPr>
        <p:spPr>
          <a:xfrm>
            <a:off x="5225275" y="1609675"/>
            <a:ext cx="336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Data-driven </a:t>
            </a:r>
            <a:r>
              <a:rPr lang="en" b="1" dirty="0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decision making</a:t>
            </a:r>
            <a:endParaRPr b="1" dirty="0">
              <a:solidFill>
                <a:srgbClr val="F274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💼 Sharp business acumen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⚙️ Problem-solving skills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🧪 Technical Skills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64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Analyst</a:t>
            </a:r>
            <a:r>
              <a:rPr lang="en" sz="23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300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Skill</a:t>
            </a:r>
            <a:endParaRPr sz="2300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6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64"/>
          <p:cNvSpPr txBox="1"/>
          <p:nvPr/>
        </p:nvSpPr>
        <p:spPr>
          <a:xfrm>
            <a:off x="805675" y="1620700"/>
            <a:ext cx="4419600" cy="21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Montserrat"/>
                <a:ea typeface="Montserrat"/>
                <a:cs typeface="Montserrat"/>
                <a:sym typeface="Montserrat"/>
              </a:rPr>
              <a:t>Typical Tasks &amp; responsibilities</a:t>
            </a:r>
            <a:endParaRPr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Creating a detailed business analysis, outlining problems, opportunities and solutions for a business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Planning and monitoring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Reporting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Defining business requirements and reporting them back to stakeholders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Documenting results 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5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TYPES OF</a:t>
            </a:r>
            <a:endParaRPr sz="2300" b="1" dirty="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65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ANALYSIS</a:t>
            </a:r>
            <a:endParaRPr sz="23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4749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65"/>
          <p:cNvSpPr txBox="1"/>
          <p:nvPr/>
        </p:nvSpPr>
        <p:spPr>
          <a:xfrm>
            <a:off x="2684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Diagnostic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65"/>
          <p:cNvSpPr txBox="1"/>
          <p:nvPr/>
        </p:nvSpPr>
        <p:spPr>
          <a:xfrm>
            <a:off x="2684675" y="2599500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Uncovering the root cause of events</a:t>
            </a: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125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65"/>
          <p:cNvSpPr txBox="1"/>
          <p:nvPr/>
        </p:nvSpPr>
        <p:spPr>
          <a:xfrm>
            <a:off x="82240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Descriptive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65"/>
          <p:cNvSpPr txBox="1"/>
          <p:nvPr/>
        </p:nvSpPr>
        <p:spPr>
          <a:xfrm>
            <a:off x="822325" y="2599500"/>
            <a:ext cx="1626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Summarize existing data </a:t>
            </a:r>
            <a:r>
              <a:rPr lang="en" dirty="0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a picture of what has happened or is happening</a:t>
            </a: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05" name="Google Shape;305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5112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65"/>
          <p:cNvSpPr txBox="1"/>
          <p:nvPr/>
        </p:nvSpPr>
        <p:spPr>
          <a:xfrm>
            <a:off x="4636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Predictive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65"/>
          <p:cNvSpPr txBox="1"/>
          <p:nvPr/>
        </p:nvSpPr>
        <p:spPr>
          <a:xfrm>
            <a:off x="4636750" y="2675700"/>
            <a:ext cx="1694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Forecast possibilities in the future</a:t>
            </a: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6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8086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65"/>
          <p:cNvSpPr txBox="1"/>
          <p:nvPr/>
        </p:nvSpPr>
        <p:spPr>
          <a:xfrm>
            <a:off x="6558075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Prescriptive</a:t>
            </a:r>
            <a:endParaRPr sz="1800" b="1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65"/>
          <p:cNvSpPr txBox="1"/>
          <p:nvPr/>
        </p:nvSpPr>
        <p:spPr>
          <a:xfrm>
            <a:off x="6558075" y="2675700"/>
            <a:ext cx="1694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Analyzing and recommending the best actions</a:t>
            </a:r>
            <a:endParaRPr b="1" dirty="0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3934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6"/>
          <p:cNvSpPr txBox="1"/>
          <p:nvPr/>
        </p:nvSpPr>
        <p:spPr>
          <a:xfrm>
            <a:off x="2607771" y="1453237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dirty="0"/>
              <a:t>👚</a:t>
            </a:r>
            <a:endParaRPr sz="2700" dirty="0"/>
          </a:p>
        </p:txBody>
      </p:sp>
      <p:sp>
        <p:nvSpPr>
          <p:cNvPr id="318" name="Google Shape;318;p66"/>
          <p:cNvSpPr txBox="1"/>
          <p:nvPr/>
        </p:nvSpPr>
        <p:spPr>
          <a:xfrm>
            <a:off x="561575" y="654875"/>
            <a:ext cx="63189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Business Cases | </a:t>
            </a:r>
            <a:r>
              <a:rPr lang="en" sz="20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you will find in the industry</a:t>
            </a:r>
            <a:endParaRPr sz="2000" b="1" dirty="0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79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6"/>
          <p:cNvSpPr txBox="1"/>
          <p:nvPr/>
        </p:nvSpPr>
        <p:spPr>
          <a:xfrm>
            <a:off x="553329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Finance</a:t>
            </a:r>
            <a:endParaRPr sz="12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66"/>
          <p:cNvSpPr txBox="1"/>
          <p:nvPr/>
        </p:nvSpPr>
        <p:spPr>
          <a:xfrm>
            <a:off x="553329" y="2527800"/>
            <a:ext cx="1850100" cy="1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Fraud detection</a:t>
            </a:r>
            <a:endParaRPr sz="10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Churn analysis and prediction</a:t>
            </a:r>
            <a:endParaRPr sz="10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Trading/Portfolio analysis</a:t>
            </a:r>
            <a:endParaRPr sz="10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Risk management </a:t>
            </a:r>
            <a:endParaRPr sz="1000" dirty="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2" name="Google Shape;322;p6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 dirty="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 dirty="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66"/>
          <p:cNvSpPr txBox="1"/>
          <p:nvPr/>
        </p:nvSpPr>
        <p:spPr>
          <a:xfrm>
            <a:off x="2634084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Retail</a:t>
            </a:r>
            <a:endParaRPr sz="12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66"/>
          <p:cNvSpPr txBox="1"/>
          <p:nvPr/>
        </p:nvSpPr>
        <p:spPr>
          <a:xfrm>
            <a:off x="2634084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Customer segmentation</a:t>
            </a:r>
            <a:endParaRPr sz="10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Trends analysis</a:t>
            </a:r>
            <a:endParaRPr sz="10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Competitive analysis</a:t>
            </a:r>
            <a:endParaRPr sz="10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Direct marketing</a:t>
            </a:r>
            <a:endParaRPr sz="10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Recommendations</a:t>
            </a:r>
            <a:endParaRPr sz="10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Sentiment analysis</a:t>
            </a:r>
            <a:endParaRPr sz="10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4666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6"/>
          <p:cNvSpPr txBox="1"/>
          <p:nvPr/>
        </p:nvSpPr>
        <p:spPr>
          <a:xfrm>
            <a:off x="4714816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Media</a:t>
            </a:r>
            <a:endParaRPr sz="1200" b="1" dirty="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66"/>
          <p:cNvSpPr txBox="1"/>
          <p:nvPr/>
        </p:nvSpPr>
        <p:spPr>
          <a:xfrm>
            <a:off x="4714816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Consumer </a:t>
            </a:r>
            <a:r>
              <a:rPr lang="en" sz="1000" b="1" dirty="0" err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behaviour</a:t>
            </a: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 trends</a:t>
            </a: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Network analysis</a:t>
            </a: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Customer service analysis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8" name="Google Shape;328;p66"/>
          <p:cNvSpPr txBox="1"/>
          <p:nvPr/>
        </p:nvSpPr>
        <p:spPr>
          <a:xfrm>
            <a:off x="4714829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📡</a:t>
            </a:r>
            <a:endParaRPr sz="2700"/>
          </a:p>
        </p:txBody>
      </p:sp>
      <p:pic>
        <p:nvPicPr>
          <p:cNvPr id="329" name="Google Shape;32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066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6"/>
          <p:cNvSpPr txBox="1"/>
          <p:nvPr/>
        </p:nvSpPr>
        <p:spPr>
          <a:xfrm>
            <a:off x="6772216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Manufacturing</a:t>
            </a:r>
            <a:endParaRPr sz="12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66"/>
          <p:cNvSpPr txBox="1"/>
          <p:nvPr/>
        </p:nvSpPr>
        <p:spPr>
          <a:xfrm>
            <a:off x="6772216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Predictive maintenance</a:t>
            </a: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Supply chain analysis</a:t>
            </a: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Resource optimisation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2" name="Google Shape;332;p66"/>
          <p:cNvSpPr txBox="1"/>
          <p:nvPr/>
        </p:nvSpPr>
        <p:spPr>
          <a:xfrm>
            <a:off x="6772229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🏭</a:t>
            </a:r>
            <a:endParaRPr sz="2700"/>
          </a:p>
        </p:txBody>
      </p:sp>
      <p:sp>
        <p:nvSpPr>
          <p:cNvPr id="333" name="Google Shape;333;p66"/>
          <p:cNvSpPr txBox="1"/>
          <p:nvPr/>
        </p:nvSpPr>
        <p:spPr>
          <a:xfrm>
            <a:off x="499343" y="1453237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💰</a:t>
            </a:r>
            <a:endParaRPr sz="2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7"/>
          <p:cNvSpPr txBox="1"/>
          <p:nvPr/>
        </p:nvSpPr>
        <p:spPr>
          <a:xfrm>
            <a:off x="585600" y="680800"/>
            <a:ext cx="63189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Architecture | </a:t>
            </a:r>
            <a:r>
              <a:rPr lang="en" sz="2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Identify Data Sources</a:t>
            </a:r>
            <a:endParaRPr sz="20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67"/>
          <p:cNvSpPr txBox="1"/>
          <p:nvPr/>
        </p:nvSpPr>
        <p:spPr>
          <a:xfrm>
            <a:off x="6860055" y="4119325"/>
            <a:ext cx="3621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Data engineers or architects</a:t>
            </a:r>
            <a:endParaRPr sz="9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design ETL process</a:t>
            </a:r>
            <a:endParaRPr sz="900" i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6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" name="Google Shape;34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6552" y="1209300"/>
            <a:ext cx="4430876" cy="34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68"/>
          <p:cNvSpPr txBox="1">
            <a:spLocks noGrp="1"/>
          </p:cNvSpPr>
          <p:nvPr>
            <p:ph type="title" idx="4294967295"/>
          </p:nvPr>
        </p:nvSpPr>
        <p:spPr>
          <a:xfrm>
            <a:off x="2106150" y="2516050"/>
            <a:ext cx="53964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INTO INSIGHTS</a:t>
            </a:r>
            <a:endParaRPr sz="5000" b="1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68"/>
          <p:cNvSpPr txBox="1">
            <a:spLocks noGrp="1"/>
          </p:cNvSpPr>
          <p:nvPr>
            <p:ph type="title" idx="4294967295"/>
          </p:nvPr>
        </p:nvSpPr>
        <p:spPr>
          <a:xfrm>
            <a:off x="1454700" y="1529079"/>
            <a:ext cx="50214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TURN DATA</a:t>
            </a:r>
            <a:endParaRPr sz="50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68"/>
          <p:cNvSpPr txBox="1"/>
          <p:nvPr/>
        </p:nvSpPr>
        <p:spPr>
          <a:xfrm>
            <a:off x="1454700" y="2527829"/>
            <a:ext cx="8763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Roboto"/>
                <a:ea typeface="Roboto"/>
                <a:cs typeface="Roboto"/>
                <a:sym typeface="Roboto"/>
              </a:rPr>
              <a:t>🥼</a:t>
            </a:r>
            <a:endParaRPr sz="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68"/>
          <p:cNvSpPr txBox="1"/>
          <p:nvPr/>
        </p:nvSpPr>
        <p:spPr>
          <a:xfrm>
            <a:off x="2414294" y="3326879"/>
            <a:ext cx="60414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This is where the Data Analyst comes to play</a:t>
            </a:r>
            <a:endParaRPr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" name="Google Shape;356;p69">
            <a:extLst>
              <a:ext uri="{FF2B5EF4-FFF2-40B4-BE49-F238E27FC236}">
                <a16:creationId xmlns:a16="http://schemas.microsoft.com/office/drawing/2014/main" id="{10A5EBF2-E146-E74E-862A-12E5DC751FD3}"/>
              </a:ext>
            </a:extLst>
          </p:cNvPr>
          <p:cNvSpPr txBox="1"/>
          <p:nvPr/>
        </p:nvSpPr>
        <p:spPr>
          <a:xfrm>
            <a:off x="997699" y="1057211"/>
            <a:ext cx="3492006" cy="335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Variation 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Spread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/ Distribution 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Correlation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Volatility</a:t>
            </a:r>
            <a:endParaRPr lang="de-DE" sz="2000" dirty="0">
              <a:solidFill>
                <a:schemeClr val="tx2">
                  <a:lumMod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Composition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Trends </a:t>
            </a:r>
            <a:r>
              <a:rPr lang="de-DE" sz="2000" dirty="0" err="1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over</a:t>
            </a:r>
            <a:r>
              <a:rPr lang="de-DE" sz="20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time 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Comparison</a:t>
            </a:r>
            <a:endParaRPr sz="1800" dirty="0">
              <a:solidFill>
                <a:schemeClr val="tx2">
                  <a:lumMod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tx2">
                    <a:lumMod val="5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 dirty="0">
              <a:solidFill>
                <a:schemeClr val="tx2">
                  <a:lumMod val="50000"/>
                </a:schemeClr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" name="Google Shape;356;p69">
            <a:extLst>
              <a:ext uri="{FF2B5EF4-FFF2-40B4-BE49-F238E27FC236}">
                <a16:creationId xmlns:a16="http://schemas.microsoft.com/office/drawing/2014/main" id="{9C197860-65AC-1B4D-A94A-217B8D4CFCC7}"/>
              </a:ext>
            </a:extLst>
          </p:cNvPr>
          <p:cNvSpPr txBox="1"/>
          <p:nvPr/>
        </p:nvSpPr>
        <p:spPr>
          <a:xfrm>
            <a:off x="4734547" y="1057211"/>
            <a:ext cx="3492006" cy="3359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Outlier</a:t>
            </a:r>
            <a:r>
              <a:rPr lang="de-DE" sz="2000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2000" dirty="0" err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detection</a:t>
            </a:r>
            <a:endParaRPr lang="de-DE" sz="2000" dirty="0">
              <a:solidFill>
                <a:srgbClr val="00B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Reduction</a:t>
            </a:r>
            <a:r>
              <a:rPr lang="de-DE" sz="2000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2000" dirty="0" err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de-DE" sz="2000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 Noise 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Root </a:t>
            </a:r>
            <a:r>
              <a:rPr lang="de-DE" sz="2000" dirty="0" err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Cause</a:t>
            </a:r>
            <a:r>
              <a:rPr lang="de-DE" sz="2000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 Analysis</a:t>
            </a:r>
          </a:p>
          <a:p>
            <a:pPr marL="425450" indent="-285750">
              <a:lnSpc>
                <a:spcPct val="150000"/>
              </a:lnSpc>
              <a:buSzPts val="14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Inference</a:t>
            </a:r>
            <a:r>
              <a:rPr lang="de-DE" sz="2000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Predictions</a:t>
            </a:r>
            <a:r>
              <a:rPr lang="de-DE" sz="2000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Prioritise</a:t>
            </a:r>
            <a:r>
              <a:rPr lang="de-DE" sz="2000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2000" dirty="0" err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intervention</a:t>
            </a:r>
            <a:endParaRPr lang="de-DE" sz="2000" dirty="0">
              <a:solidFill>
                <a:srgbClr val="00B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254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•"/>
            </a:pPr>
            <a:r>
              <a:rPr lang="de-DE" sz="2000" dirty="0" err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Ascertain</a:t>
            </a:r>
            <a:r>
              <a:rPr lang="de-DE" sz="2000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de-DE" sz="2000" dirty="0" err="1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impact</a:t>
            </a:r>
            <a:endParaRPr sz="1800" dirty="0">
              <a:solidFill>
                <a:srgbClr val="00B0F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00B0F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 dirty="0">
              <a:solidFill>
                <a:srgbClr val="00B0F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Graphic 2" descr="Glasses outline">
            <a:extLst>
              <a:ext uri="{FF2B5EF4-FFF2-40B4-BE49-F238E27FC236}">
                <a16:creationId xmlns:a16="http://schemas.microsoft.com/office/drawing/2014/main" id="{F1BFC474-F02A-0D4A-9A9C-C52E4D178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99250" y="436475"/>
            <a:ext cx="914400" cy="914400"/>
          </a:xfrm>
          <a:prstGeom prst="rect">
            <a:avLst/>
          </a:prstGeom>
        </p:spPr>
      </p:pic>
      <p:pic>
        <p:nvPicPr>
          <p:cNvPr id="5" name="Graphic 4" descr="Magnifying glass outline">
            <a:extLst>
              <a:ext uri="{FF2B5EF4-FFF2-40B4-BE49-F238E27FC236}">
                <a16:creationId xmlns:a16="http://schemas.microsoft.com/office/drawing/2014/main" id="{7F7F3F5D-4A30-364E-9A7D-9841917AC7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94705" y="436475"/>
            <a:ext cx="780004" cy="78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13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305</Words>
  <Application>Microsoft Macintosh PowerPoint</Application>
  <PresentationFormat>On-screen Show (16:9)</PresentationFormat>
  <Paragraphs>108</Paragraphs>
  <Slides>12</Slides>
  <Notes>12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5" baseType="lpstr">
      <vt:lpstr>Montserrat</vt:lpstr>
      <vt:lpstr>Montserrat Medium</vt:lpstr>
      <vt:lpstr>Roboto Medium</vt:lpstr>
      <vt:lpstr>Arial</vt:lpstr>
      <vt:lpstr>Helvetica Neue Light</vt:lpstr>
      <vt:lpstr>Montserrat SemiBold</vt:lpstr>
      <vt:lpstr>Roboto</vt:lpstr>
      <vt:lpstr>Helvetica Neue</vt:lpstr>
      <vt:lpstr>Roboto Slab</vt:lpstr>
      <vt:lpstr>Roboto Slab Regular</vt:lpstr>
      <vt:lpstr>Simple Light</vt:lpstr>
      <vt:lpstr>Simple Light</vt:lpstr>
      <vt:lpstr>White</vt:lpstr>
      <vt:lpstr>DATA ANALYTICS BOOTCAMP | IRONHACK</vt:lpstr>
      <vt:lpstr>PowerPoint Presentation</vt:lpstr>
      <vt:lpstr>INFORMATION IS MONEY</vt:lpstr>
      <vt:lpstr>PowerPoint Presentation</vt:lpstr>
      <vt:lpstr>PowerPoint Presentation</vt:lpstr>
      <vt:lpstr>PowerPoint Presentation</vt:lpstr>
      <vt:lpstr>PowerPoint Presentation</vt:lpstr>
      <vt:lpstr>INTO INSIGHTS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BOOTCAMP | IRONHACK</dc:title>
  <cp:lastModifiedBy>Sian Davies</cp:lastModifiedBy>
  <cp:revision>3</cp:revision>
  <dcterms:modified xsi:type="dcterms:W3CDTF">2021-03-21T19:17:39Z</dcterms:modified>
</cp:coreProperties>
</file>